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57" r:id="rId1"/>
    <p:sldMasterId id="2147483660" r:id="rId2"/>
  </p:sldMasterIdLst>
  <p:notesMasterIdLst>
    <p:notesMasterId r:id="rId7"/>
  </p:notesMasterIdLst>
  <p:handoutMasterIdLst>
    <p:handoutMasterId r:id="rId8"/>
  </p:handoutMasterIdLst>
  <p:sldIdLst>
    <p:sldId id="348" r:id="rId3"/>
    <p:sldId id="349" r:id="rId4"/>
    <p:sldId id="351" r:id="rId5"/>
    <p:sldId id="352" r:id="rId6"/>
  </p:sldIdLst>
  <p:sldSz cx="9144000" cy="6858000" type="screen4x3"/>
  <p:notesSz cx="6858000" cy="9144000"/>
  <p:embeddedFontLst>
    <p:embeddedFont>
      <p:font typeface="나눔바른고딕" panose="020B0600000101010101" charset="-127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나눔고딕" panose="020D0604000000000000" pitchFamily="50" charset="-127"/>
      <p:regular r:id="rId15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DAF8"/>
    <a:srgbClr val="FFF2CE"/>
    <a:srgbClr val="F3CDCA"/>
    <a:srgbClr val="D8EAD2"/>
    <a:srgbClr val="F1914C"/>
    <a:srgbClr val="F86A9A"/>
    <a:srgbClr val="404040"/>
    <a:srgbClr val="FFCC00"/>
    <a:srgbClr val="F2F2F2"/>
    <a:srgbClr val="F6BF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70599" autoAdjust="0"/>
  </p:normalViewPr>
  <p:slideViewPr>
    <p:cSldViewPr>
      <p:cViewPr varScale="1">
        <p:scale>
          <a:sx n="91" d="100"/>
          <a:sy n="91" d="100"/>
        </p:scale>
        <p:origin x="96" y="258"/>
      </p:cViewPr>
      <p:guideLst>
        <p:guide orient="horz" pos="234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03" d="100"/>
          <a:sy n="103" d="100"/>
        </p:scale>
        <p:origin x="4326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6F7A82-4DB3-4FF5-9FDF-EE81321B8B37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C74008-8D83-43C3-B7BE-D2155BCAD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0326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E13418-01AA-46FF-9BE2-AEF9C07FAD1D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3FF26-A5C6-4E35-A1E0-1F4F86F40B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4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D3FF26-A5C6-4E35-A1E0-1F4F86F40BA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782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ayout-0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title" hasCustomPrompt="1"/>
          </p:nvPr>
        </p:nvSpPr>
        <p:spPr>
          <a:xfrm>
            <a:off x="3088407" y="620688"/>
            <a:ext cx="5516041" cy="576063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indent="0" algn="r">
              <a:lnSpc>
                <a:spcPct val="100000"/>
              </a:lnSpc>
              <a:defRPr sz="4000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ko-KR" dirty="0"/>
              <a:t>VISION PRESENTATION</a:t>
            </a:r>
            <a:endParaRPr lang="ko-KR" altLang="en-US" dirty="0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584923" y="1268760"/>
            <a:ext cx="4003872" cy="263475"/>
          </a:xfrm>
          <a:prstGeom prst="rect">
            <a:avLst/>
          </a:prstGeom>
        </p:spPr>
        <p:txBody>
          <a:bodyPr lIns="108000" anchor="ctr"/>
          <a:lstStyle>
            <a:lvl1pPr marL="0" indent="0" algn="r">
              <a:buNone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Date</a:t>
            </a:r>
            <a:endParaRPr lang="ko-KR" alt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584923" y="1531640"/>
            <a:ext cx="4003872" cy="263475"/>
          </a:xfrm>
          <a:prstGeom prst="rect">
            <a:avLst/>
          </a:prstGeom>
        </p:spPr>
        <p:txBody>
          <a:bodyPr lIns="108000" anchor="ctr"/>
          <a:lstStyle>
            <a:lvl1pPr marL="0" indent="0" algn="r">
              <a:buNone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Main author’s name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7749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ayout-02">
    <p:bg>
      <p:bgPr>
        <a:pattFill prst="dash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ight Triangle 22"/>
          <p:cNvSpPr/>
          <p:nvPr userDrawn="1"/>
        </p:nvSpPr>
        <p:spPr>
          <a:xfrm>
            <a:off x="-14065" y="1"/>
            <a:ext cx="1201690" cy="6871294"/>
          </a:xfrm>
          <a:prstGeom prst="rtTriangle">
            <a:avLst/>
          </a:prstGeom>
          <a:solidFill>
            <a:srgbClr val="F86A9A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Triangle 21"/>
          <p:cNvSpPr/>
          <p:nvPr userDrawn="1"/>
        </p:nvSpPr>
        <p:spPr>
          <a:xfrm rot="10800000" flipH="1">
            <a:off x="-14064" y="-17885"/>
            <a:ext cx="1201688" cy="6858000"/>
          </a:xfrm>
          <a:prstGeom prst="rtTriangle">
            <a:avLst/>
          </a:prstGeom>
          <a:solidFill>
            <a:srgbClr val="73B2D1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7308304" y="2780928"/>
            <a:ext cx="1296144" cy="288032"/>
            <a:chOff x="6084168" y="3009528"/>
            <a:chExt cx="1296144" cy="288032"/>
          </a:xfrm>
        </p:grpSpPr>
        <p:sp>
          <p:nvSpPr>
            <p:cNvPr id="3" name="Rectangle 2"/>
            <p:cNvSpPr/>
            <p:nvPr userDrawn="1"/>
          </p:nvSpPr>
          <p:spPr>
            <a:xfrm>
              <a:off x="6084168" y="3009528"/>
              <a:ext cx="288032" cy="288032"/>
            </a:xfrm>
            <a:prstGeom prst="rect">
              <a:avLst/>
            </a:prstGeom>
            <a:solidFill>
              <a:srgbClr val="73B2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6420205" y="3009528"/>
              <a:ext cx="288032" cy="288032"/>
            </a:xfrm>
            <a:prstGeom prst="rect">
              <a:avLst/>
            </a:prstGeom>
            <a:solidFill>
              <a:srgbClr val="A0C4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6756242" y="3009528"/>
              <a:ext cx="288032" cy="288032"/>
            </a:xfrm>
            <a:prstGeom prst="rect">
              <a:avLst/>
            </a:prstGeom>
            <a:solidFill>
              <a:srgbClr val="F6B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7092280" y="3009528"/>
              <a:ext cx="288032" cy="288032"/>
            </a:xfrm>
            <a:prstGeom prst="rect">
              <a:avLst/>
            </a:prstGeom>
            <a:solidFill>
              <a:srgbClr val="F86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" name="Straight Connector 8"/>
          <p:cNvCxnSpPr>
            <a:endCxn id="3" idx="1"/>
          </p:cNvCxnSpPr>
          <p:nvPr userDrawn="1"/>
        </p:nvCxnSpPr>
        <p:spPr>
          <a:xfrm>
            <a:off x="1647825" y="2914650"/>
            <a:ext cx="5660479" cy="10294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/>
          <p:cNvSpPr>
            <a:spLocks noGrp="1"/>
          </p:cNvSpPr>
          <p:nvPr>
            <p:ph type="title" hasCustomPrompt="1"/>
          </p:nvPr>
        </p:nvSpPr>
        <p:spPr>
          <a:xfrm>
            <a:off x="1547664" y="3108747"/>
            <a:ext cx="5688632" cy="576063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indent="0" algn="l">
              <a:lnSpc>
                <a:spcPct val="100000"/>
              </a:lnSpc>
              <a:defRPr sz="4000" b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ko-KR" dirty="0"/>
              <a:t>GLASS TEMPLATE</a:t>
            </a:r>
            <a:endParaRPr lang="ko-KR" alt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1550923" y="3669407"/>
            <a:ext cx="5684576" cy="263475"/>
          </a:xfrm>
          <a:prstGeom prst="rect">
            <a:avLst/>
          </a:prstGeom>
        </p:spPr>
        <p:txBody>
          <a:bodyPr lIns="108000" anchor="ctr"/>
          <a:lstStyle>
            <a:lvl1pPr marL="0" indent="0" algn="l">
              <a:buNone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Date</a:t>
            </a:r>
            <a:endParaRPr lang="ko-KR" altLang="en-US" dirty="0"/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550923" y="3869630"/>
            <a:ext cx="5684576" cy="263475"/>
          </a:xfrm>
          <a:prstGeom prst="rect">
            <a:avLst/>
          </a:prstGeom>
        </p:spPr>
        <p:txBody>
          <a:bodyPr lIns="108000" anchor="ctr"/>
          <a:lstStyle>
            <a:lvl1pPr marL="0" indent="0" algn="l">
              <a:buNone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Main author’s name here</a:t>
            </a:r>
            <a:endParaRPr lang="ko-KR" alt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572816" y="4252738"/>
            <a:ext cx="5433981" cy="0"/>
          </a:xfrm>
          <a:prstGeom prst="line">
            <a:avLst/>
          </a:prstGeom>
          <a:ln w="12700">
            <a:solidFill>
              <a:schemeClr val="bg1">
                <a:alpha val="7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Triangle 20"/>
          <p:cNvSpPr/>
          <p:nvPr userDrawn="1"/>
        </p:nvSpPr>
        <p:spPr>
          <a:xfrm rot="10800000" flipH="1">
            <a:off x="-14064" y="0"/>
            <a:ext cx="855712" cy="6858000"/>
          </a:xfrm>
          <a:prstGeom prst="rtTriangle">
            <a:avLst/>
          </a:prstGeom>
          <a:solidFill>
            <a:srgbClr val="A0C458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/>
          <p:cNvSpPr/>
          <p:nvPr userDrawn="1"/>
        </p:nvSpPr>
        <p:spPr>
          <a:xfrm>
            <a:off x="0" y="0"/>
            <a:ext cx="827584" cy="6858000"/>
          </a:xfrm>
          <a:prstGeom prst="rtTriangle">
            <a:avLst/>
          </a:prstGeom>
          <a:solidFill>
            <a:srgbClr val="F6BF4A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60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Layout-0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title" hasCustomPrompt="1"/>
          </p:nvPr>
        </p:nvSpPr>
        <p:spPr>
          <a:xfrm>
            <a:off x="4427984" y="2852936"/>
            <a:ext cx="4032448" cy="720080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indent="0" algn="r">
              <a:lnSpc>
                <a:spcPct val="100000"/>
              </a:lnSpc>
              <a:defRPr sz="5400" b="1" baseline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</a:lstStyle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440907" y="3597573"/>
            <a:ext cx="4003872" cy="263475"/>
          </a:xfrm>
          <a:prstGeom prst="rect">
            <a:avLst/>
          </a:prstGeom>
        </p:spPr>
        <p:txBody>
          <a:bodyPr lIns="108000" anchor="ctr"/>
          <a:lstStyle>
            <a:lvl1pPr marL="0" indent="0" algn="r">
              <a:buNone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This text can be replaced with your own text</a:t>
            </a:r>
          </a:p>
        </p:txBody>
      </p:sp>
    </p:spTree>
    <p:extLst>
      <p:ext uri="{BB962C8B-B14F-4D97-AF65-F5344CB8AC3E}">
        <p14:creationId xmlns:p14="http://schemas.microsoft.com/office/powerpoint/2010/main" val="3543548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Layout-02">
    <p:bg>
      <p:bgPr>
        <a:pattFill prst="dash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ight Triangle 22"/>
          <p:cNvSpPr/>
          <p:nvPr userDrawn="1"/>
        </p:nvSpPr>
        <p:spPr>
          <a:xfrm>
            <a:off x="-14065" y="1"/>
            <a:ext cx="1201690" cy="6871294"/>
          </a:xfrm>
          <a:prstGeom prst="rtTriangle">
            <a:avLst/>
          </a:prstGeom>
          <a:solidFill>
            <a:srgbClr val="F86A9A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Triangle 21"/>
          <p:cNvSpPr/>
          <p:nvPr userDrawn="1"/>
        </p:nvSpPr>
        <p:spPr>
          <a:xfrm rot="10800000" flipH="1">
            <a:off x="-14064" y="-17885"/>
            <a:ext cx="1201688" cy="6858000"/>
          </a:xfrm>
          <a:prstGeom prst="rtTriangle">
            <a:avLst/>
          </a:prstGeom>
          <a:solidFill>
            <a:srgbClr val="73B2D1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7308304" y="2780928"/>
            <a:ext cx="1296144" cy="288032"/>
            <a:chOff x="6084168" y="3009528"/>
            <a:chExt cx="1296144" cy="288032"/>
          </a:xfrm>
        </p:grpSpPr>
        <p:sp>
          <p:nvSpPr>
            <p:cNvPr id="3" name="Rectangle 2"/>
            <p:cNvSpPr/>
            <p:nvPr userDrawn="1"/>
          </p:nvSpPr>
          <p:spPr>
            <a:xfrm>
              <a:off x="6084168" y="3009528"/>
              <a:ext cx="288032" cy="288032"/>
            </a:xfrm>
            <a:prstGeom prst="rect">
              <a:avLst/>
            </a:prstGeom>
            <a:solidFill>
              <a:srgbClr val="73B2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 userDrawn="1"/>
          </p:nvSpPr>
          <p:spPr>
            <a:xfrm>
              <a:off x="6420205" y="3009528"/>
              <a:ext cx="288032" cy="288032"/>
            </a:xfrm>
            <a:prstGeom prst="rect">
              <a:avLst/>
            </a:prstGeom>
            <a:solidFill>
              <a:srgbClr val="A0C45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6756242" y="3009528"/>
              <a:ext cx="288032" cy="288032"/>
            </a:xfrm>
            <a:prstGeom prst="rect">
              <a:avLst/>
            </a:prstGeom>
            <a:solidFill>
              <a:srgbClr val="F6BF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7092280" y="3009528"/>
              <a:ext cx="288032" cy="288032"/>
            </a:xfrm>
            <a:prstGeom prst="rect">
              <a:avLst/>
            </a:prstGeom>
            <a:solidFill>
              <a:srgbClr val="F86A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" name="Straight Connector 8"/>
          <p:cNvCxnSpPr>
            <a:endCxn id="3" idx="1"/>
          </p:cNvCxnSpPr>
          <p:nvPr userDrawn="1"/>
        </p:nvCxnSpPr>
        <p:spPr>
          <a:xfrm>
            <a:off x="1647825" y="2914650"/>
            <a:ext cx="5660479" cy="10294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/>
          <p:cNvSpPr>
            <a:spLocks noGrp="1"/>
          </p:cNvSpPr>
          <p:nvPr>
            <p:ph type="title" hasCustomPrompt="1"/>
          </p:nvPr>
        </p:nvSpPr>
        <p:spPr>
          <a:xfrm>
            <a:off x="1547664" y="3108747"/>
            <a:ext cx="5688632" cy="576063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indent="0" algn="l">
              <a:lnSpc>
                <a:spcPct val="100000"/>
              </a:lnSpc>
              <a:defRPr sz="5400" b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550923" y="3764657"/>
            <a:ext cx="5684576" cy="263475"/>
          </a:xfrm>
          <a:prstGeom prst="rect">
            <a:avLst/>
          </a:prstGeom>
        </p:spPr>
        <p:txBody>
          <a:bodyPr lIns="108000" anchor="ctr"/>
          <a:lstStyle>
            <a:lvl1pPr marL="0" indent="0" algn="l">
              <a:buNone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This text can be replaced with your own text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572816" y="4252738"/>
            <a:ext cx="5433981" cy="0"/>
          </a:xfrm>
          <a:prstGeom prst="line">
            <a:avLst/>
          </a:prstGeom>
          <a:ln w="12700">
            <a:solidFill>
              <a:schemeClr val="bg1">
                <a:alpha val="7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Triangle 20"/>
          <p:cNvSpPr/>
          <p:nvPr userDrawn="1"/>
        </p:nvSpPr>
        <p:spPr>
          <a:xfrm rot="10800000" flipH="1">
            <a:off x="-14064" y="0"/>
            <a:ext cx="855712" cy="6858000"/>
          </a:xfrm>
          <a:prstGeom prst="rtTriangle">
            <a:avLst/>
          </a:prstGeom>
          <a:solidFill>
            <a:srgbClr val="A0C458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/>
          <p:cNvSpPr/>
          <p:nvPr userDrawn="1"/>
        </p:nvSpPr>
        <p:spPr>
          <a:xfrm>
            <a:off x="0" y="0"/>
            <a:ext cx="827584" cy="6858000"/>
          </a:xfrm>
          <a:prstGeom prst="rtTriangle">
            <a:avLst/>
          </a:prstGeom>
          <a:solidFill>
            <a:srgbClr val="F6BF4A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850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8367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51520" y="142907"/>
            <a:ext cx="8480854" cy="550897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itchFamily="34" charset="0"/>
              </a:defRPr>
            </a:lvl1pPr>
          </a:lstStyle>
          <a:p>
            <a:r>
              <a:rPr lang="en-US" altLang="ko-KR" dirty="0"/>
              <a:t>CLICK TO EDIT TITLE</a:t>
            </a:r>
            <a:endParaRPr lang="ko-KR" alt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200400" y="6403093"/>
            <a:ext cx="2743200" cy="365125"/>
          </a:xfrm>
          <a:prstGeom prst="rect">
            <a:avLst/>
          </a:prstGeom>
        </p:spPr>
        <p:txBody>
          <a:bodyPr anchor="ctr"/>
          <a:lstStyle>
            <a:lvl1pPr algn="ctr"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8B53F1A7-A744-4E66-804A-5B3F570FB3E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298" y="6228188"/>
            <a:ext cx="1388702" cy="62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905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/>
          <p:cNvSpPr>
            <a:spLocks noGrp="1"/>
          </p:cNvSpPr>
          <p:nvPr>
            <p:ph type="title" hasCustomPrompt="1"/>
          </p:nvPr>
        </p:nvSpPr>
        <p:spPr>
          <a:xfrm>
            <a:off x="395535" y="3108380"/>
            <a:ext cx="8352928" cy="461300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algn="ctr">
              <a:defRPr sz="40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dirty="0"/>
              <a:t>Deep Learning Framework 2</a:t>
            </a:r>
            <a:endParaRPr lang="ko-KR" alt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95535" y="3832647"/>
            <a:ext cx="8352929" cy="263475"/>
          </a:xfrm>
          <a:prstGeom prst="rect">
            <a:avLst/>
          </a:prstGeom>
        </p:spPr>
        <p:txBody>
          <a:bodyPr lIns="108000" anchor="ctr"/>
          <a:lstStyle>
            <a:lvl1pPr marL="0" indent="0" algn="ctr">
              <a:buNone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pPr lvl="0"/>
            <a:r>
              <a:rPr lang="en-US" altLang="ko-KR" dirty="0"/>
              <a:t>Add Text Here</a:t>
            </a:r>
            <a:endParaRPr lang="ko-KR" alt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339751" y="3701164"/>
            <a:ext cx="4464496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  <a:alpha val="7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040" y="6032004"/>
            <a:ext cx="1821278" cy="82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933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9900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2" r:id="rId3"/>
    <p:sldLayoutId id="2147483663" r:id="rId4"/>
    <p:sldLayoutId id="2147483665" r:id="rId5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336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 Smart AI Kit Curriculum</a:t>
            </a:r>
            <a:endParaRPr lang="ko-KR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1A7-A744-4E66-804A-5B3F570FB3E1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grpSp>
        <p:nvGrpSpPr>
          <p:cNvPr id="7" name="그룹 109">
            <a:extLst>
              <a:ext uri="{FF2B5EF4-FFF2-40B4-BE49-F238E27FC236}">
                <a16:creationId xmlns:a16="http://schemas.microsoft.com/office/drawing/2014/main" id="{CAFACD3A-272D-4C6C-B4EC-749A097869C0}"/>
              </a:ext>
            </a:extLst>
          </p:cNvPr>
          <p:cNvGrpSpPr/>
          <p:nvPr/>
        </p:nvGrpSpPr>
        <p:grpSpPr>
          <a:xfrm>
            <a:off x="354279" y="1012527"/>
            <a:ext cx="7902435" cy="452531"/>
            <a:chOff x="-77151" y="-381163"/>
            <a:chExt cx="9857505" cy="1131181"/>
          </a:xfrm>
        </p:grpSpPr>
        <p:sp>
          <p:nvSpPr>
            <p:cNvPr id="8" name="대각선 방향의 모서리가 잘린 사각형 27">
              <a:extLst>
                <a:ext uri="{FF2B5EF4-FFF2-40B4-BE49-F238E27FC236}">
                  <a16:creationId xmlns:a16="http://schemas.microsoft.com/office/drawing/2014/main" id="{1CCFBAE3-A8F8-48EE-9EA0-A7FC6D499D65}"/>
                </a:ext>
              </a:extLst>
            </p:cNvPr>
            <p:cNvSpPr/>
            <p:nvPr/>
          </p:nvSpPr>
          <p:spPr>
            <a:xfrm>
              <a:off x="-77151" y="-381163"/>
              <a:ext cx="2566504" cy="1131181"/>
            </a:xfrm>
            <a:prstGeom prst="snip2Diag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1300" b="1" spc="-150" dirty="0">
                  <a:ln w="1905"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+mn-ea"/>
                </a:rPr>
                <a:t>Smart  AI  kit  </a:t>
              </a:r>
              <a:r>
                <a:rPr kumimoji="1" lang="ko-KR" altLang="en-US" sz="1300" b="1" spc="-150" dirty="0">
                  <a:ln w="1905"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+mn-ea"/>
                </a:rPr>
                <a:t>커리큘럼 </a:t>
              </a:r>
              <a:r>
                <a:rPr kumimoji="1" lang="en-US" altLang="ko-KR" sz="1300" b="1" spc="-150" dirty="0">
                  <a:ln w="1905"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+mn-ea"/>
                </a:rPr>
                <a:t>(3</a:t>
              </a:r>
              <a:r>
                <a:rPr kumimoji="1" lang="ko-KR" altLang="en-US" sz="1300" b="1" spc="-150" dirty="0">
                  <a:ln w="1905"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+mn-ea"/>
                </a:rPr>
                <a:t>차</a:t>
              </a:r>
              <a:r>
                <a:rPr kumimoji="1" lang="en-US" altLang="ko-KR" sz="1300" b="1" spc="-150" dirty="0">
                  <a:ln w="1905"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+mn-ea"/>
                </a:rPr>
                <a:t>)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F63194A5-CAF4-4C5A-A0BC-41FB379D52AC}"/>
                </a:ext>
              </a:extLst>
            </p:cNvPr>
            <p:cNvCxnSpPr>
              <a:cxnSpLocks/>
            </p:cNvCxnSpPr>
            <p:nvPr/>
          </p:nvCxnSpPr>
          <p:spPr>
            <a:xfrm>
              <a:off x="1291437" y="743559"/>
              <a:ext cx="8488917" cy="0"/>
            </a:xfrm>
            <a:prstGeom prst="line">
              <a:avLst/>
            </a:prstGeom>
            <a:ln w="19050" cap="rnd">
              <a:solidFill>
                <a:schemeClr val="tx2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28C8DC7-C97C-4BB3-875D-E1DB6FF3AC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3300235"/>
              </p:ext>
            </p:extLst>
          </p:nvPr>
        </p:nvGraphicFramePr>
        <p:xfrm>
          <a:off x="248289" y="1671527"/>
          <a:ext cx="8557837" cy="3176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7287">
                  <a:extLst>
                    <a:ext uri="{9D8B030D-6E8A-4147-A177-3AD203B41FA5}">
                      <a16:colId xmlns:a16="http://schemas.microsoft.com/office/drawing/2014/main" val="3999869097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3646847571"/>
                    </a:ext>
                  </a:extLst>
                </a:gridCol>
                <a:gridCol w="432048">
                  <a:extLst>
                    <a:ext uri="{9D8B030D-6E8A-4147-A177-3AD203B41FA5}">
                      <a16:colId xmlns:a16="http://schemas.microsoft.com/office/drawing/2014/main" val="1579290583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841856257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251635349"/>
                    </a:ext>
                  </a:extLst>
                </a:gridCol>
                <a:gridCol w="4738182">
                  <a:extLst>
                    <a:ext uri="{9D8B030D-6E8A-4147-A177-3AD203B41FA5}">
                      <a16:colId xmlns:a16="http://schemas.microsoft.com/office/drawing/2014/main" val="169823497"/>
                    </a:ext>
                  </a:extLst>
                </a:gridCol>
              </a:tblGrid>
              <a:tr h="317313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Smart</a:t>
                      </a:r>
                      <a:r>
                        <a:rPr lang="ko-KR" altLang="en-US" sz="12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en-US" altLang="ko-KR" sz="12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AI kit</a:t>
                      </a:r>
                      <a:endParaRPr lang="ko-KR" altLang="en-US" sz="1200" b="1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1751056"/>
                  </a:ext>
                </a:extLst>
              </a:tr>
              <a:tr h="360040"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dirty="0"/>
                        <a:t>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/>
                        <a:t>사용 모듈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/>
                        <a:t>교육 내용 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653002"/>
                  </a:ext>
                </a:extLst>
              </a:tr>
              <a:tr h="476125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pc="-15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3</a:t>
                      </a:r>
                      <a:r>
                        <a:rPr lang="ko-KR" altLang="en-US" sz="1200" b="1" spc="-15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주행학습</a:t>
                      </a:r>
                      <a:endParaRPr lang="en-US" altLang="ko-KR" sz="1200" b="1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1</a:t>
                      </a:r>
                      <a:endParaRPr lang="ko-KR" altLang="en-US" sz="12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센서 정보 수집 </a:t>
                      </a:r>
                      <a:endParaRPr lang="en-US" altLang="ko-KR" sz="1200" b="1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및 </a:t>
                      </a:r>
                      <a:r>
                        <a:rPr lang="ko-KR" altLang="en-US" sz="1200" b="1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전처리</a:t>
                      </a:r>
                      <a:endParaRPr lang="ko-KR" altLang="en-US" sz="1200" b="1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AI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모듈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IR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센서 모듈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센서 종류 소개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센서 값 수집 파이프라인 예제 교육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데이터 전처리의 필요성 및 방법 교육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50016"/>
                  </a:ext>
                </a:extLst>
              </a:tr>
              <a:tr h="95225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다양한 모델 구축 및 적용 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AI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모듈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Scikit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-learn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라이브러리 기반 </a:t>
                      </a:r>
                      <a:r>
                        <a:rPr lang="ko-KR" altLang="en-US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머신러닝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모델 소개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Random forest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 교육 및 적용 예제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Support vector </a:t>
                      </a:r>
                      <a:r>
                        <a:rPr lang="en-US" altLang="ko-KR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machin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 교육 및 적용 예제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Deep neural net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 교육 및 적용 예제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 적용 예제 교육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784648"/>
                  </a:ext>
                </a:extLst>
              </a:tr>
              <a:tr h="95225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b="1" spc="-15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3</a:t>
                      </a:r>
                      <a:endParaRPr lang="ko-KR" altLang="en-US" sz="12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적용된 모델 기반 자율주행 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AI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모듈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IR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센서 모듈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모터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적용모델을 통한 예측 값 추출법 예제 코드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예측 값을 </a:t>
                      </a:r>
                      <a:r>
                        <a:rPr lang="ko-KR" altLang="en-US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모터값으로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반환하는 코드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635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3391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308B8C-9515-4147-B92B-CE1A79766C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698C34F-71E1-4331-B4EB-8C6561752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1A7-A744-4E66-804A-5B3F570FB3E1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70E547-A85C-4515-B73C-E1C78D728C50}"/>
              </a:ext>
            </a:extLst>
          </p:cNvPr>
          <p:cNvCxnSpPr>
            <a:cxnSpLocks/>
          </p:cNvCxnSpPr>
          <p:nvPr/>
        </p:nvCxnSpPr>
        <p:spPr>
          <a:xfrm>
            <a:off x="1402855" y="1335679"/>
            <a:ext cx="7094757" cy="0"/>
          </a:xfrm>
          <a:prstGeom prst="line">
            <a:avLst/>
          </a:prstGeom>
          <a:ln w="19050" cap="rnd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B5CB197C-6C33-4C88-B03F-307B2B5554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192405"/>
              </p:ext>
            </p:extLst>
          </p:nvPr>
        </p:nvGraphicFramePr>
        <p:xfrm>
          <a:off x="285261" y="1621912"/>
          <a:ext cx="8557836" cy="3213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2670">
                  <a:extLst>
                    <a:ext uri="{9D8B030D-6E8A-4147-A177-3AD203B41FA5}">
                      <a16:colId xmlns:a16="http://schemas.microsoft.com/office/drawing/2014/main" val="2305955300"/>
                    </a:ext>
                  </a:extLst>
                </a:gridCol>
                <a:gridCol w="529794">
                  <a:extLst>
                    <a:ext uri="{9D8B030D-6E8A-4147-A177-3AD203B41FA5}">
                      <a16:colId xmlns:a16="http://schemas.microsoft.com/office/drawing/2014/main" val="720977206"/>
                    </a:ext>
                  </a:extLst>
                </a:gridCol>
                <a:gridCol w="3607824">
                  <a:extLst>
                    <a:ext uri="{9D8B030D-6E8A-4147-A177-3AD203B41FA5}">
                      <a16:colId xmlns:a16="http://schemas.microsoft.com/office/drawing/2014/main" val="2679416957"/>
                    </a:ext>
                  </a:extLst>
                </a:gridCol>
                <a:gridCol w="3547548">
                  <a:extLst>
                    <a:ext uri="{9D8B030D-6E8A-4147-A177-3AD203B41FA5}">
                      <a16:colId xmlns:a16="http://schemas.microsoft.com/office/drawing/2014/main" val="246332908"/>
                    </a:ext>
                  </a:extLst>
                </a:gridCol>
              </a:tblGrid>
              <a:tr h="4608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양산물</a:t>
                      </a:r>
                      <a:endParaRPr lang="ko-KR" altLang="en-US" sz="110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ko-KR" altLang="en-US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① 센서 정보 수집 및 </a:t>
                      </a:r>
                      <a:r>
                        <a:rPr lang="ko-KR" altLang="en-US" sz="105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전처리</a:t>
                      </a:r>
                      <a:endParaRPr lang="en-US" altLang="ko-KR" sz="105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ko-KR" altLang="en-US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② 다양한 모델 구축 및 적용</a:t>
                      </a:r>
                      <a:endParaRPr lang="en-US" altLang="ko-KR" sz="105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③ </a:t>
                      </a:r>
                      <a:r>
                        <a:rPr lang="ko-KR" altLang="en-US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적용된 모델 기반 자율주행 구현</a:t>
                      </a:r>
                      <a:endParaRPr lang="en-US" altLang="ko-KR" sz="105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150949"/>
                  </a:ext>
                </a:extLst>
              </a:tr>
              <a:tr h="26423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bg1"/>
                          </a:solidFill>
                        </a:rPr>
                        <a:t>예제 </a:t>
                      </a:r>
                      <a:endParaRPr lang="en-US" altLang="ko-KR" sz="11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bg1"/>
                          </a:solidFill>
                        </a:rPr>
                        <a:t>세부내용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1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1</a:t>
                      </a:r>
                      <a:endParaRPr lang="ko-KR" altLang="en-US" sz="1100" b="1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센서 종류 소개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-  </a:t>
                      </a:r>
                      <a:r>
                        <a:rPr lang="ko-KR" altLang="en-US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모디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센서들 종류 소개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센서 값 수집 파이프라인 예제 교육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-  Modi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센서 라이브러리 사용법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-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인풋 데이터 형태 설계 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-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센서 값을 데이터로 저장하는 과정을 예제를 통하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 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여 실습 및 교육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데이터 전처리의 필요성 및 방법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- 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여러 데이터 형태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(</a:t>
                      </a:r>
                      <a:r>
                        <a:rPr lang="en-US" altLang="ko-KR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numpy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array, list, torch tensor   </a:t>
                      </a: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  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등등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)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소개 및 교육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- 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데이터 변환 관련 함수들 및 사용 예제 교육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360052"/>
                  </a:ext>
                </a:extLst>
              </a:tr>
            </a:tbl>
          </a:graphicData>
        </a:graphic>
      </p:graphicFrame>
      <p:sp>
        <p:nvSpPr>
          <p:cNvPr id="13" name="대각선 방향의 모서리가 잘린 사각형 27">
            <a:extLst>
              <a:ext uri="{FF2B5EF4-FFF2-40B4-BE49-F238E27FC236}">
                <a16:creationId xmlns:a16="http://schemas.microsoft.com/office/drawing/2014/main" id="{905D030D-DDCA-4AA6-A76C-72410344D681}"/>
              </a:ext>
            </a:extLst>
          </p:cNvPr>
          <p:cNvSpPr/>
          <p:nvPr/>
        </p:nvSpPr>
        <p:spPr>
          <a:xfrm>
            <a:off x="281792" y="883148"/>
            <a:ext cx="2057481" cy="452531"/>
          </a:xfrm>
          <a:prstGeom prst="snip2Diag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Smart  AI  kit  </a:t>
            </a:r>
            <a:r>
              <a:rPr kumimoji="1" lang="ko-KR" altLang="en-US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커리큘럼 </a:t>
            </a:r>
            <a:r>
              <a:rPr kumimoji="1" lang="en-US" altLang="ko-KR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(1</a:t>
            </a:r>
            <a:r>
              <a:rPr kumimoji="1" lang="ko-KR" altLang="en-US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차</a:t>
            </a:r>
            <a:r>
              <a:rPr kumimoji="1" lang="en-US" altLang="ko-KR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C820FE-43BC-445F-AF2B-EBD9C7E41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120" y="2348880"/>
            <a:ext cx="2877615" cy="172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617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308B8C-9515-4147-B92B-CE1A79766C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698C34F-71E1-4331-B4EB-8C6561752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1A7-A744-4E66-804A-5B3F570FB3E1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70E547-A85C-4515-B73C-E1C78D728C50}"/>
              </a:ext>
            </a:extLst>
          </p:cNvPr>
          <p:cNvCxnSpPr>
            <a:cxnSpLocks/>
          </p:cNvCxnSpPr>
          <p:nvPr/>
        </p:nvCxnSpPr>
        <p:spPr>
          <a:xfrm>
            <a:off x="1402855" y="1335679"/>
            <a:ext cx="7094757" cy="0"/>
          </a:xfrm>
          <a:prstGeom prst="line">
            <a:avLst/>
          </a:prstGeom>
          <a:ln w="19050" cap="rnd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B5CB197C-6C33-4C88-B03F-307B2B5554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194206"/>
              </p:ext>
            </p:extLst>
          </p:nvPr>
        </p:nvGraphicFramePr>
        <p:xfrm>
          <a:off x="281792" y="1629060"/>
          <a:ext cx="8557836" cy="3866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2670">
                  <a:extLst>
                    <a:ext uri="{9D8B030D-6E8A-4147-A177-3AD203B41FA5}">
                      <a16:colId xmlns:a16="http://schemas.microsoft.com/office/drawing/2014/main" val="2305955300"/>
                    </a:ext>
                  </a:extLst>
                </a:gridCol>
                <a:gridCol w="529794">
                  <a:extLst>
                    <a:ext uri="{9D8B030D-6E8A-4147-A177-3AD203B41FA5}">
                      <a16:colId xmlns:a16="http://schemas.microsoft.com/office/drawing/2014/main" val="720977206"/>
                    </a:ext>
                  </a:extLst>
                </a:gridCol>
                <a:gridCol w="3607824">
                  <a:extLst>
                    <a:ext uri="{9D8B030D-6E8A-4147-A177-3AD203B41FA5}">
                      <a16:colId xmlns:a16="http://schemas.microsoft.com/office/drawing/2014/main" val="2679416957"/>
                    </a:ext>
                  </a:extLst>
                </a:gridCol>
                <a:gridCol w="3547548">
                  <a:extLst>
                    <a:ext uri="{9D8B030D-6E8A-4147-A177-3AD203B41FA5}">
                      <a16:colId xmlns:a16="http://schemas.microsoft.com/office/drawing/2014/main" val="246332908"/>
                    </a:ext>
                  </a:extLst>
                </a:gridCol>
              </a:tblGrid>
              <a:tr h="5213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양산물</a:t>
                      </a:r>
                      <a:endParaRPr lang="ko-KR" altLang="en-US" sz="110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ko-KR" altLang="en-US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① 센서 정보 수집 및 </a:t>
                      </a:r>
                      <a:r>
                        <a:rPr lang="ko-KR" altLang="en-US" sz="105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전처리</a:t>
                      </a:r>
                      <a:endParaRPr lang="en-US" altLang="ko-KR" sz="105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ko-KR" altLang="en-US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② 다양한 모델 구축 및 적용</a:t>
                      </a:r>
                      <a:endParaRPr lang="en-US" altLang="ko-KR" sz="105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③ </a:t>
                      </a:r>
                      <a:r>
                        <a:rPr lang="ko-KR" altLang="en-US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적용된 모델 기반 자율주행 구현</a:t>
                      </a:r>
                      <a:endParaRPr lang="en-US" altLang="ko-KR" sz="105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150949"/>
                  </a:ext>
                </a:extLst>
              </a:tr>
              <a:tr h="32948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bg1"/>
                          </a:solidFill>
                        </a:rPr>
                        <a:t>예제 </a:t>
                      </a:r>
                      <a:endParaRPr lang="en-US" altLang="ko-KR" sz="11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bg1"/>
                          </a:solidFill>
                        </a:rPr>
                        <a:t>세부내용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1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2</a:t>
                      </a:r>
                      <a:endParaRPr lang="ko-KR" altLang="en-US" sz="1100" b="1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Scikit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-learn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라이브러리 기반 </a:t>
                      </a:r>
                      <a:r>
                        <a:rPr lang="ko-KR" altLang="en-US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머신러닝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모델 소개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-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여러 </a:t>
                      </a:r>
                      <a:r>
                        <a:rPr lang="ko-KR" altLang="en-US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머신러닝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알고리즘을 제공하는 </a:t>
                      </a:r>
                      <a:r>
                        <a:rPr lang="en-US" altLang="ko-KR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Scikit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learn </a:t>
                      </a: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라이브러리의 소개와 간단한 사용 예시 교육 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</a:t>
                      </a: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Random forest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 교육 및 적용 예제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Support vector </a:t>
                      </a:r>
                      <a:r>
                        <a:rPr lang="en-US" altLang="ko-KR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machin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 교육 및 적용 예제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Deep neural net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 교육 및 적용 예제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 적용 예제 교육</a:t>
                      </a: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-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앞서 수집한 데이터들을 사용하여 각 모델별로 학습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 pipe line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구성 교육 및 실습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360052"/>
                  </a:ext>
                </a:extLst>
              </a:tr>
            </a:tbl>
          </a:graphicData>
        </a:graphic>
      </p:graphicFrame>
      <p:sp>
        <p:nvSpPr>
          <p:cNvPr id="13" name="대각선 방향의 모서리가 잘린 사각형 27">
            <a:extLst>
              <a:ext uri="{FF2B5EF4-FFF2-40B4-BE49-F238E27FC236}">
                <a16:creationId xmlns:a16="http://schemas.microsoft.com/office/drawing/2014/main" id="{905D030D-DDCA-4AA6-A76C-72410344D681}"/>
              </a:ext>
            </a:extLst>
          </p:cNvPr>
          <p:cNvSpPr/>
          <p:nvPr/>
        </p:nvSpPr>
        <p:spPr>
          <a:xfrm>
            <a:off x="281792" y="883148"/>
            <a:ext cx="2057481" cy="452531"/>
          </a:xfrm>
          <a:prstGeom prst="snip2Diag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Smart  AI  kit  </a:t>
            </a:r>
            <a:r>
              <a:rPr kumimoji="1" lang="ko-KR" altLang="en-US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커리큘럼 </a:t>
            </a:r>
            <a:r>
              <a:rPr kumimoji="1" lang="en-US" altLang="ko-KR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(1</a:t>
            </a:r>
            <a:r>
              <a:rPr kumimoji="1" lang="ko-KR" altLang="en-US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차</a:t>
            </a:r>
            <a:r>
              <a:rPr kumimoji="1" lang="en-US" altLang="ko-KR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1FF728-74FD-447D-AA24-8152F51FAA78}"/>
              </a:ext>
            </a:extLst>
          </p:cNvPr>
          <p:cNvSpPr txBox="1"/>
          <p:nvPr/>
        </p:nvSpPr>
        <p:spPr>
          <a:xfrm>
            <a:off x="7153422" y="3498187"/>
            <a:ext cx="16379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/>
              <a:t>&lt;Support vector machine&gt;</a:t>
            </a:r>
            <a:endParaRPr lang="en-US" sz="900" dirty="0"/>
          </a:p>
        </p:txBody>
      </p:sp>
      <p:pic>
        <p:nvPicPr>
          <p:cNvPr id="10" name="Picture 17">
            <a:extLst>
              <a:ext uri="{FF2B5EF4-FFF2-40B4-BE49-F238E27FC236}">
                <a16:creationId xmlns:a16="http://schemas.microsoft.com/office/drawing/2014/main" id="{0D84E45D-4B99-48C9-8679-CD0C33A18E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055" y="3780867"/>
            <a:ext cx="2062734" cy="1011809"/>
          </a:xfrm>
          <a:prstGeom prst="rect">
            <a:avLst/>
          </a:prstGeom>
        </p:spPr>
      </p:pic>
      <p:pic>
        <p:nvPicPr>
          <p:cNvPr id="1026" name="Picture 2" descr="Random forest - Wikipedia">
            <a:extLst>
              <a:ext uri="{FF2B5EF4-FFF2-40B4-BE49-F238E27FC236}">
                <a16:creationId xmlns:a16="http://schemas.microsoft.com/office/drawing/2014/main" id="{6AD6BCA0-457D-43E3-844C-0FAA33AA23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15"/>
          <a:stretch/>
        </p:blipFill>
        <p:spPr bwMode="auto">
          <a:xfrm>
            <a:off x="5467217" y="2351137"/>
            <a:ext cx="1637947" cy="1159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upport-vector machine - Wikipedia">
            <a:extLst>
              <a:ext uri="{FF2B5EF4-FFF2-40B4-BE49-F238E27FC236}">
                <a16:creationId xmlns:a16="http://schemas.microsoft.com/office/drawing/2014/main" id="{46CE76E2-F0ED-4193-B144-2F352C160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655" y="2397214"/>
            <a:ext cx="1152128" cy="1121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E1C118A-FD7D-4FE3-9B94-B46D021D11E9}"/>
              </a:ext>
            </a:extLst>
          </p:cNvPr>
          <p:cNvSpPr txBox="1"/>
          <p:nvPr/>
        </p:nvSpPr>
        <p:spPr>
          <a:xfrm>
            <a:off x="5258100" y="3495064"/>
            <a:ext cx="20561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/>
              <a:t>&lt;Random</a:t>
            </a:r>
            <a:r>
              <a:rPr lang="ko-KR" altLang="en-US" sz="900" dirty="0"/>
              <a:t> </a:t>
            </a:r>
            <a:r>
              <a:rPr lang="en-US" altLang="ko-KR" sz="900" dirty="0"/>
              <a:t>Forest&gt;</a:t>
            </a:r>
            <a:endParaRPr lang="en-US" sz="9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52C987-759A-44B3-9144-858EDCE25194}"/>
              </a:ext>
            </a:extLst>
          </p:cNvPr>
          <p:cNvSpPr txBox="1"/>
          <p:nvPr/>
        </p:nvSpPr>
        <p:spPr>
          <a:xfrm>
            <a:off x="6271539" y="4869823"/>
            <a:ext cx="163794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/>
              <a:t>&lt;Deep neural network&gt;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01263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308B8C-9515-4147-B92B-CE1A79766C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698C34F-71E1-4331-B4EB-8C6561752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1A7-A744-4E66-804A-5B3F570FB3E1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70E547-A85C-4515-B73C-E1C78D728C50}"/>
              </a:ext>
            </a:extLst>
          </p:cNvPr>
          <p:cNvCxnSpPr>
            <a:cxnSpLocks/>
          </p:cNvCxnSpPr>
          <p:nvPr/>
        </p:nvCxnSpPr>
        <p:spPr>
          <a:xfrm>
            <a:off x="1402855" y="1335679"/>
            <a:ext cx="7094757" cy="0"/>
          </a:xfrm>
          <a:prstGeom prst="line">
            <a:avLst/>
          </a:prstGeom>
          <a:ln w="19050" cap="rnd"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9">
            <a:extLst>
              <a:ext uri="{FF2B5EF4-FFF2-40B4-BE49-F238E27FC236}">
                <a16:creationId xmlns:a16="http://schemas.microsoft.com/office/drawing/2014/main" id="{B5CB197C-6C33-4C88-B03F-307B2B5554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4315799"/>
              </p:ext>
            </p:extLst>
          </p:nvPr>
        </p:nvGraphicFramePr>
        <p:xfrm>
          <a:off x="281792" y="1629060"/>
          <a:ext cx="8557836" cy="4183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2670">
                  <a:extLst>
                    <a:ext uri="{9D8B030D-6E8A-4147-A177-3AD203B41FA5}">
                      <a16:colId xmlns:a16="http://schemas.microsoft.com/office/drawing/2014/main" val="2305955300"/>
                    </a:ext>
                  </a:extLst>
                </a:gridCol>
                <a:gridCol w="529794">
                  <a:extLst>
                    <a:ext uri="{9D8B030D-6E8A-4147-A177-3AD203B41FA5}">
                      <a16:colId xmlns:a16="http://schemas.microsoft.com/office/drawing/2014/main" val="720977206"/>
                    </a:ext>
                  </a:extLst>
                </a:gridCol>
                <a:gridCol w="3607824">
                  <a:extLst>
                    <a:ext uri="{9D8B030D-6E8A-4147-A177-3AD203B41FA5}">
                      <a16:colId xmlns:a16="http://schemas.microsoft.com/office/drawing/2014/main" val="2679416957"/>
                    </a:ext>
                  </a:extLst>
                </a:gridCol>
                <a:gridCol w="3547548">
                  <a:extLst>
                    <a:ext uri="{9D8B030D-6E8A-4147-A177-3AD203B41FA5}">
                      <a16:colId xmlns:a16="http://schemas.microsoft.com/office/drawing/2014/main" val="246332908"/>
                    </a:ext>
                  </a:extLst>
                </a:gridCol>
              </a:tblGrid>
              <a:tr h="4317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양산물</a:t>
                      </a:r>
                      <a:endParaRPr lang="ko-KR" altLang="en-US" sz="110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ko-KR" altLang="en-US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① 센서 정보 수집 및 </a:t>
                      </a:r>
                      <a:r>
                        <a:rPr lang="ko-KR" altLang="en-US" sz="105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전처리</a:t>
                      </a:r>
                      <a:endParaRPr lang="en-US" altLang="ko-KR" sz="105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ko-KR" altLang="en-US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② 다양한 모델 구축 및 적용</a:t>
                      </a:r>
                      <a:endParaRPr lang="en-US" altLang="ko-KR" sz="105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③ </a:t>
                      </a:r>
                      <a:r>
                        <a:rPr lang="ko-KR" altLang="en-US" sz="105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적용된 모델 기반 자율주행 구현</a:t>
                      </a:r>
                      <a:endParaRPr lang="en-US" altLang="ko-KR" sz="105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150949"/>
                  </a:ext>
                </a:extLst>
              </a:tr>
              <a:tr h="19679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bg1"/>
                          </a:solidFill>
                        </a:rPr>
                        <a:t>예제 </a:t>
                      </a:r>
                      <a:endParaRPr lang="en-US" altLang="ko-KR" sz="1100" b="1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bg1"/>
                          </a:solidFill>
                        </a:rPr>
                        <a:t>세부내용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Wingdings" panose="05000000000000000000" pitchFamily="2" charset="2"/>
                        <a:buNone/>
                      </a:pPr>
                      <a:r>
                        <a:rPr lang="en-US" altLang="ko-KR" sz="1100" b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3</a:t>
                      </a:r>
                      <a:endParaRPr lang="ko-KR" altLang="en-US" sz="1100" b="1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적용모델을 통한 예측 값 추출법 예제 코드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-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예제로 제시하는 모델 별로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( random forest, SVM,</a:t>
                      </a: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 DNN)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 학습 및 사용법을 예제 코드 중심으로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교육 및 실습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-  </a:t>
                      </a:r>
                      <a:r>
                        <a:rPr lang="ko-KR" altLang="en-US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모델별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특징 체험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예측 값을 </a:t>
                      </a:r>
                      <a:r>
                        <a:rPr lang="ko-KR" altLang="en-US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모터값으로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반환하는 코드 교육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-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학습된 모델을 통하여 새로 수집되는 상황 센서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데이터를 통한 </a:t>
                      </a:r>
                      <a:r>
                        <a:rPr lang="ko-KR" altLang="en-US" sz="1100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예측값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도출 코드 실습 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-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예측된 결과값을 기반으로 모터 제어까지 이어지는</a:t>
                      </a: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     pipe line </a:t>
                      </a:r>
                      <a:r>
                        <a:rPr lang="ko-KR" altLang="en-US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예제 실습 교육</a:t>
                      </a:r>
                      <a:r>
                        <a:rPr lang="en-US" altLang="ko-KR" sz="1100" b="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.</a:t>
                      </a: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endParaRPr lang="en-US" altLang="ko-KR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 typeface="Wingdings" panose="05000000000000000000" pitchFamily="2" charset="2"/>
                        <a:buChar char="§"/>
                      </a:pP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360052"/>
                  </a:ext>
                </a:extLst>
              </a:tr>
            </a:tbl>
          </a:graphicData>
        </a:graphic>
      </p:graphicFrame>
      <p:sp>
        <p:nvSpPr>
          <p:cNvPr id="13" name="대각선 방향의 모서리가 잘린 사각형 27">
            <a:extLst>
              <a:ext uri="{FF2B5EF4-FFF2-40B4-BE49-F238E27FC236}">
                <a16:creationId xmlns:a16="http://schemas.microsoft.com/office/drawing/2014/main" id="{905D030D-DDCA-4AA6-A76C-72410344D681}"/>
              </a:ext>
            </a:extLst>
          </p:cNvPr>
          <p:cNvSpPr/>
          <p:nvPr/>
        </p:nvSpPr>
        <p:spPr>
          <a:xfrm>
            <a:off x="281792" y="883148"/>
            <a:ext cx="2057481" cy="452531"/>
          </a:xfrm>
          <a:prstGeom prst="snip2Diag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Smart  AI  kit  </a:t>
            </a:r>
            <a:r>
              <a:rPr kumimoji="1" lang="ko-KR" altLang="en-US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커리큘럼 </a:t>
            </a:r>
            <a:r>
              <a:rPr kumimoji="1" lang="en-US" altLang="ko-KR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(1</a:t>
            </a:r>
            <a:r>
              <a:rPr kumimoji="1" lang="ko-KR" altLang="en-US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차</a:t>
            </a:r>
            <a:r>
              <a:rPr kumimoji="1" lang="en-US" altLang="ko-KR" sz="1300" b="1" spc="-150" dirty="0">
                <a:ln w="1905"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6FE3090-FAD9-4733-B0F3-AEDA1B43A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086" y="2348880"/>
            <a:ext cx="3161678" cy="322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2407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_End_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ptkey">
      <a:majorFont>
        <a:latin typeface="Calibri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ection Break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39217</TotalTime>
  <Words>449</Words>
  <Application>Microsoft Office PowerPoint</Application>
  <PresentationFormat>화면 슬라이드 쇼(4:3)</PresentationFormat>
  <Paragraphs>111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4</vt:i4>
      </vt:variant>
    </vt:vector>
  </HeadingPairs>
  <TitlesOfParts>
    <vt:vector size="13" baseType="lpstr">
      <vt:lpstr>Calibri</vt:lpstr>
      <vt:lpstr>나눔고딕</vt:lpstr>
      <vt:lpstr>Arial</vt:lpstr>
      <vt:lpstr>나눔바른고딕</vt:lpstr>
      <vt:lpstr>Wingdings</vt:lpstr>
      <vt:lpstr>맑은 고딕</vt:lpstr>
      <vt:lpstr>Arial Unicode MS</vt:lpstr>
      <vt:lpstr>Cover_End_ Slide Master</vt:lpstr>
      <vt:lpstr>Section Break Slide Master</vt:lpstr>
      <vt:lpstr> Smart AI Kit Curriculum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VISION-POWERPOINT-TEMPALTES</dc:title>
  <dc:creator>bizdesign.net</dc:creator>
  <cp:lastModifiedBy>Windows 사용자</cp:lastModifiedBy>
  <cp:revision>386</cp:revision>
  <cp:lastPrinted>2019-04-03T15:26:41Z</cp:lastPrinted>
  <dcterms:created xsi:type="dcterms:W3CDTF">2015-01-26T02:39:09Z</dcterms:created>
  <dcterms:modified xsi:type="dcterms:W3CDTF">2021-03-01T11:15:14Z</dcterms:modified>
</cp:coreProperties>
</file>